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sldIdLst>
    <p:sldId id="292" r:id="rId2"/>
    <p:sldId id="256" r:id="rId3"/>
    <p:sldId id="299" r:id="rId4"/>
    <p:sldId id="298" r:id="rId5"/>
    <p:sldId id="305" r:id="rId6"/>
    <p:sldId id="300" r:id="rId7"/>
    <p:sldId id="261" r:id="rId8"/>
    <p:sldId id="262" r:id="rId9"/>
    <p:sldId id="263" r:id="rId10"/>
    <p:sldId id="306" r:id="rId11"/>
    <p:sldId id="302" r:id="rId12"/>
    <p:sldId id="264" r:id="rId13"/>
    <p:sldId id="265" r:id="rId14"/>
    <p:sldId id="266" r:id="rId15"/>
    <p:sldId id="307" r:id="rId16"/>
    <p:sldId id="308" r:id="rId17"/>
    <p:sldId id="309" r:id="rId18"/>
    <p:sldId id="315" r:id="rId19"/>
    <p:sldId id="310" r:id="rId20"/>
    <p:sldId id="313" r:id="rId21"/>
    <p:sldId id="311" r:id="rId22"/>
    <p:sldId id="316" r:id="rId23"/>
    <p:sldId id="293" r:id="rId24"/>
  </p:sldIdLst>
  <p:sldSz cx="14630400" cy="8229600"/>
  <p:notesSz cx="8229600" cy="146304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Instrument Sans Medium" charset="0"/>
      <p:regular r:id="rId30"/>
    </p:embeddedFont>
    <p:embeddedFont>
      <p:font typeface="Instrument Sans Semi Bold" charset="0"/>
      <p:regular r:id="rId31"/>
    </p:embeddedFont>
    <p:embeddedFont>
      <p:font typeface="Montserrat" charset="0"/>
      <p:regular r:id="rId3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-186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641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9566545" y="0"/>
            <a:ext cx="3429000" cy="82296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216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073129" y="0"/>
            <a:ext cx="184711" cy="822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16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55280" y="910742"/>
            <a:ext cx="5431536" cy="3873017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200" b="1" spc="-6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58605" y="5410200"/>
            <a:ext cx="5431536" cy="153558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5981803" y="4609"/>
            <a:ext cx="184711" cy="82296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160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26" y="0"/>
            <a:ext cx="6021706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26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7287769" y="72125"/>
            <a:ext cx="54863" cy="14630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16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7409769"/>
            <a:ext cx="14630400" cy="819832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60"/>
          </a:p>
        </p:txBody>
      </p:sp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5321393" y="-149629"/>
            <a:ext cx="3429000" cy="75593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2160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09769"/>
            <a:ext cx="4448971" cy="81983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7287769" y="92074"/>
            <a:ext cx="54863" cy="146303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160" noProof="0" dirty="0"/>
          </a:p>
        </p:txBody>
      </p:sp>
    </p:spTree>
    <p:extLst>
      <p:ext uri="{BB962C8B-B14F-4D97-AF65-F5344CB8AC3E}">
        <p14:creationId xmlns:p14="http://schemas.microsoft.com/office/powerpoint/2010/main" xmlns="" val="9086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38782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ubmed.ncbi.nlm.nih.gov/3383437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923" y="910742"/>
            <a:ext cx="7826477" cy="3873017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MIGRAZIONE GASTRICA INTRATORACICA DOPO LSG</a:t>
            </a:r>
            <a:endParaRPr lang="en-US" sz="7200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360" b="1" dirty="0">
                <a:solidFill>
                  <a:srgbClr val="00ACB6"/>
                </a:solidFill>
              </a:rPr>
              <a:t>Md, </a:t>
            </a:r>
            <a:r>
              <a:rPr lang="it-IT" sz="3360" b="1" dirty="0" err="1">
                <a:solidFill>
                  <a:srgbClr val="00ACB6"/>
                </a:solidFill>
              </a:rPr>
              <a:t>Phd</a:t>
            </a:r>
            <a:r>
              <a:rPr lang="it-IT" sz="3360" b="1" dirty="0">
                <a:solidFill>
                  <a:srgbClr val="00ACB6"/>
                </a:solidFill>
              </a:rPr>
              <a:t> Cosimo Callari </a:t>
            </a:r>
          </a:p>
          <a:p>
            <a:r>
              <a:rPr lang="it-IT" sz="3360" b="1" dirty="0">
                <a:solidFill>
                  <a:srgbClr val="00ACB6"/>
                </a:solidFill>
              </a:rPr>
              <a:t>Ospedale buccheri la ferla, FBF, Palermo </a:t>
            </a:r>
          </a:p>
        </p:txBody>
      </p:sp>
      <p:pic>
        <p:nvPicPr>
          <p:cNvPr id="1026" name="Picture 2" descr="Ospedale Buccheri La Ferla - Fatebenefratelli a Palermo | MioDottore.it">
            <a:extLst>
              <a:ext uri="{FF2B5EF4-FFF2-40B4-BE49-F238E27FC236}">
                <a16:creationId xmlns="" xmlns:a16="http://schemas.microsoft.com/office/drawing/2014/main" id="{FA996A12-D1A9-1090-E557-F87D1462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3873" y="6489881"/>
            <a:ext cx="1604018" cy="15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7457" y="559951"/>
            <a:ext cx="13415486" cy="1084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3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Sulla base dei reperti diagnostici la severità della migrazione intratoracica è stata classificata in tre gradi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607457" y="2100382"/>
            <a:ext cx="390525" cy="390525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72584" y="2132945"/>
            <a:ext cx="260271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1171456" y="2160032"/>
            <a:ext cx="2169676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Grado I (lieve)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1171456" y="2604611"/>
            <a:ext cx="5932051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Migrazione di &lt; 1/3 della sleeve gastrica nel torace, spesso asintomatica o con sintomi lievi di reflusso. Presente in 10 pazienti (35,7%).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07457" y="3506986"/>
            <a:ext cx="390525" cy="390525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2584" y="3539550"/>
            <a:ext cx="260271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050" dirty="0"/>
          </a:p>
        </p:txBody>
      </p:sp>
      <p:sp>
        <p:nvSpPr>
          <p:cNvPr id="9" name="Text 7"/>
          <p:cNvSpPr/>
          <p:nvPr/>
        </p:nvSpPr>
        <p:spPr>
          <a:xfrm>
            <a:off x="1171456" y="3566636"/>
            <a:ext cx="2169676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Grado II (moderata)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171456" y="4011216"/>
            <a:ext cx="5932051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Migrazione di 1/3-2/3 della sleeve gastrica nel torace, con sintomi moderati di reflusso e occasionale disfagia. Presente in 12 pazienti (42,9%).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607457" y="5191244"/>
            <a:ext cx="390525" cy="390525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2584" y="5223808"/>
            <a:ext cx="260271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050" dirty="0"/>
          </a:p>
        </p:txBody>
      </p:sp>
      <p:sp>
        <p:nvSpPr>
          <p:cNvPr id="13" name="Text 11"/>
          <p:cNvSpPr/>
          <p:nvPr/>
        </p:nvSpPr>
        <p:spPr>
          <a:xfrm>
            <a:off x="1171456" y="5250894"/>
            <a:ext cx="2169676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Grado III (severa)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1171456" y="5695474"/>
            <a:ext cx="5932051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Migrazione di &gt; 2/3 della sleeve gastrica nel torace, con sintomi severi di reflusso, disfagia persistente e potenziali complicanze respiratorie. Presente in 6 pazienti (21,4%).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7629165" y="3837741"/>
            <a:ext cx="6496050" cy="976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Significativa correlazione tra la gravità </a:t>
            </a:r>
            <a:r>
              <a:rPr lang="en-US" sz="2050" b="1" dirty="0" err="1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della</a:t>
            </a:r>
            <a:r>
              <a:rPr lang="en-US" sz="2050" b="1" dirty="0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 </a:t>
            </a:r>
            <a:r>
              <a:rPr lang="en-US" sz="2050" b="1" dirty="0" err="1" smtClean="0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migrazione</a:t>
            </a:r>
            <a:r>
              <a:rPr lang="en-US" sz="2050" b="1" dirty="0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 </a:t>
            </a:r>
            <a:r>
              <a:rPr lang="en-US" sz="2050" b="1" dirty="0" smtClean="0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e </a:t>
            </a:r>
            <a:r>
              <a:rPr lang="en-US" sz="2050" b="1" dirty="0">
                <a:solidFill>
                  <a:srgbClr val="272D45"/>
                </a:solidFill>
                <a:latin typeface="Martel Sans"/>
                <a:ea typeface="Martel Sans"/>
                <a:cs typeface="Kanit Light" pitchFamily="34" charset="-120"/>
              </a:rPr>
              <a:t>l'intensità della sintomatologia riferita dai pazienti</a:t>
            </a:r>
            <a:endParaRPr lang="en-US" sz="2050" b="1" dirty="0">
              <a:latin typeface="Martel Sans"/>
              <a:ea typeface="Martel San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72584" y="6665493"/>
            <a:ext cx="13415486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u="sng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Sliding hiatus hernia (intrathoracic sleeve migration) post-laparoscopic sleeve gastrectomy: A case series and review of literature.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709729" y="6911428"/>
            <a:ext cx="13415486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Alqattan MA, et al. J Minim Access Surg. 2025.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3377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02212"/>
            <a:ext cx="57140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Gestione Terapeutica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45061"/>
            <a:ext cx="4120753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3912037"/>
            <a:ext cx="32163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Approccio Conservativo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402455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Riservato a casi selezionati senza complicanze acute.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54704" y="3004780"/>
            <a:ext cx="4120872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7" name="Text 5"/>
          <p:cNvSpPr/>
          <p:nvPr/>
        </p:nvSpPr>
        <p:spPr>
          <a:xfrm>
            <a:off x="5254704" y="3571756"/>
            <a:ext cx="3265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Chirurgia Laparoscopica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54704" y="4062174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Strategia preferenziale per la maggioranza dei casi.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715738" y="2664619"/>
            <a:ext cx="4120872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9715738" y="3231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Toracotomia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715738" y="3722013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Necessaria in caso di aderenze intratoraciche severe.</a:t>
            </a:r>
            <a:endParaRPr lang="en-US" sz="17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704" y="5128260"/>
            <a:ext cx="4120872" cy="218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6956" y="4639384"/>
            <a:ext cx="5083444" cy="26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5" descr="Prevenzione e cura dei disturbi del comportamento alimentare - GV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90" y="5238428"/>
            <a:ext cx="4120753" cy="20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83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7489058" y="951861"/>
            <a:ext cx="32163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Approccio Conservativo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793790" y="4402455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Rectangle 12"/>
          <p:cNvSpPr/>
          <p:nvPr/>
        </p:nvSpPr>
        <p:spPr>
          <a:xfrm>
            <a:off x="6540285" y="2168949"/>
            <a:ext cx="7206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/>
              <a:t>Modifiche </a:t>
            </a:r>
            <a:r>
              <a:rPr lang="it-IT" sz="2800" b="1" dirty="0"/>
              <a:t>dello stile di </a:t>
            </a:r>
            <a:r>
              <a:rPr lang="it-IT" sz="2800" b="1" dirty="0" smtClean="0"/>
              <a:t>vita: elevazione </a:t>
            </a:r>
            <a:r>
              <a:rPr lang="it-IT" sz="2800" b="1" dirty="0"/>
              <a:t>della testata del letto, pasti piccoli e frequenti, evitare cibi </a:t>
            </a:r>
            <a:r>
              <a:rPr lang="it-IT" sz="2800" b="1" dirty="0" smtClean="0"/>
              <a:t>acidificanti</a:t>
            </a:r>
          </a:p>
          <a:p>
            <a:pPr algn="just"/>
            <a:endParaRPr lang="it-IT" sz="2800" b="1" dirty="0" smtClean="0"/>
          </a:p>
          <a:p>
            <a:pPr algn="just"/>
            <a:r>
              <a:rPr lang="it-IT" sz="2800" b="1" dirty="0"/>
              <a:t>T</a:t>
            </a:r>
            <a:r>
              <a:rPr lang="it-IT" sz="2800" b="1" dirty="0" smtClean="0"/>
              <a:t>erapia farmacologica: inibitori </a:t>
            </a:r>
            <a:r>
              <a:rPr lang="it-IT" sz="2800" b="1" dirty="0"/>
              <a:t>di pompa protonica (IPP) a dosaggio pieno e procinetici</a:t>
            </a:r>
          </a:p>
        </p:txBody>
      </p:sp>
      <p:sp>
        <p:nvSpPr>
          <p:cNvPr id="14" name="AutoShape 5" descr="Prevenzione e cura dei disturbi del comportamento alimentare - GV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8" descr="Terapia conservativa nella nefropatia del paziente adulto e del paziente  pediatrico - Flav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951861"/>
            <a:ext cx="5596879" cy="61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058" y="5284922"/>
            <a:ext cx="5219552" cy="179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305" y="854035"/>
            <a:ext cx="8548449" cy="645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Classificazione e Timing Chirurgico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57" y="1913215"/>
            <a:ext cx="2175272" cy="11906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73818" y="2474357"/>
            <a:ext cx="290632" cy="363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313402" y="2119789"/>
            <a:ext cx="274474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Emergenza immediata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5313402" y="2566630"/>
            <a:ext cx="6587609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Ostruzione, strangolamento o perforazione. Intervento entro 6-12 ore.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58383" y="3120033"/>
            <a:ext cx="8697158" cy="11430"/>
          </a:xfrm>
          <a:prstGeom prst="roundRect">
            <a:avLst>
              <a:gd name="adj" fmla="val 1627416"/>
            </a:avLst>
          </a:prstGeom>
          <a:solidFill>
            <a:srgbClr val="B4CCE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921" y="3155394"/>
            <a:ext cx="4350544" cy="11906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73818" y="3569018"/>
            <a:ext cx="290632" cy="363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6401038" y="3361968"/>
            <a:ext cx="258341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Urgenza differibile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6401038" y="3808809"/>
            <a:ext cx="4983242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Sintomi severi ma stabili. Intervento entro 24-48 ore.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46019" y="4362212"/>
            <a:ext cx="7609523" cy="11430"/>
          </a:xfrm>
          <a:prstGeom prst="roundRect">
            <a:avLst>
              <a:gd name="adj" fmla="val 1627416"/>
            </a:avLst>
          </a:prstGeom>
          <a:solidFill>
            <a:srgbClr val="B4CCE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66" y="4397573"/>
            <a:ext cx="6525935" cy="11906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73698" y="4811197"/>
            <a:ext cx="290632" cy="363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0"/>
          <p:cNvSpPr/>
          <p:nvPr/>
        </p:nvSpPr>
        <p:spPr>
          <a:xfrm>
            <a:off x="7488674" y="4604147"/>
            <a:ext cx="2758916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Elezione programmata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7488674" y="5050988"/>
            <a:ext cx="5991701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Sintomi cronici ben controllati. Intervento dopo ottimizzazione.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109" y="536853"/>
            <a:ext cx="6766322" cy="60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Approcci Chirurgici Correttivi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82109" y="1535549"/>
            <a:ext cx="1658183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4" name="Text 2"/>
          <p:cNvSpPr/>
          <p:nvPr/>
        </p:nvSpPr>
        <p:spPr>
          <a:xfrm>
            <a:off x="1374219" y="1925598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2535079" y="1730335"/>
            <a:ext cx="504194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Riparazione laparoscopica con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cruroplastica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+/-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plicatura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del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legamento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rotondo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2535079" y="2151698"/>
            <a:ext cx="5041940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Approccio di prima linea per ernie piccole-medie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2437686" y="2648783"/>
            <a:ext cx="11413212" cy="11430"/>
          </a:xfrm>
          <a:prstGeom prst="roundRect">
            <a:avLst>
              <a:gd name="adj" fmla="val 1534616"/>
            </a:avLst>
          </a:prstGeom>
          <a:solidFill>
            <a:srgbClr val="B4CCE3"/>
          </a:solidFill>
          <a:ln/>
        </p:spPr>
      </p:sp>
      <p:sp>
        <p:nvSpPr>
          <p:cNvPr id="8" name="Shape 6"/>
          <p:cNvSpPr/>
          <p:nvPr/>
        </p:nvSpPr>
        <p:spPr>
          <a:xfrm>
            <a:off x="682109" y="2755702"/>
            <a:ext cx="3316486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9" name="Text 7"/>
          <p:cNvSpPr/>
          <p:nvPr/>
        </p:nvSpPr>
        <p:spPr>
          <a:xfrm>
            <a:off x="2203371" y="3145750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4193381" y="2950488"/>
            <a:ext cx="3338393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Rinforzo protesico della crura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4193381" y="3371850"/>
            <a:ext cx="3338393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Necessario per difetti crurali &gt;4 cm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095988" y="3868936"/>
            <a:ext cx="9754910" cy="11430"/>
          </a:xfrm>
          <a:prstGeom prst="roundRect">
            <a:avLst>
              <a:gd name="adj" fmla="val 1534616"/>
            </a:avLst>
          </a:prstGeom>
          <a:solidFill>
            <a:srgbClr val="B4CCE3"/>
          </a:solidFill>
          <a:ln/>
        </p:spPr>
      </p:sp>
      <p:sp>
        <p:nvSpPr>
          <p:cNvPr id="13" name="Shape 11"/>
          <p:cNvSpPr/>
          <p:nvPr/>
        </p:nvSpPr>
        <p:spPr>
          <a:xfrm>
            <a:off x="682109" y="3975854"/>
            <a:ext cx="4974788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14" name="Text 12"/>
          <p:cNvSpPr/>
          <p:nvPr/>
        </p:nvSpPr>
        <p:spPr>
          <a:xfrm>
            <a:off x="3032522" y="4365903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150" dirty="0"/>
          </a:p>
        </p:txBody>
      </p:sp>
      <p:sp>
        <p:nvSpPr>
          <p:cNvPr id="15" name="Text 13"/>
          <p:cNvSpPr/>
          <p:nvPr/>
        </p:nvSpPr>
        <p:spPr>
          <a:xfrm>
            <a:off x="5851684" y="4170640"/>
            <a:ext cx="3469005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 err="1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Conversione</a:t>
            </a:r>
            <a:r>
              <a:rPr lang="en-US" sz="1900" dirty="0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 </a:t>
            </a:r>
            <a:r>
              <a:rPr lang="en-US" sz="1900" dirty="0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OAGB /GBPRY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5851684" y="4592003"/>
            <a:ext cx="3711654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Considerato per recidive o casi complessi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5754291" y="5089088"/>
            <a:ext cx="8096607" cy="11430"/>
          </a:xfrm>
          <a:prstGeom prst="roundRect">
            <a:avLst>
              <a:gd name="adj" fmla="val 1534616"/>
            </a:avLst>
          </a:prstGeom>
          <a:solidFill>
            <a:srgbClr val="B4CCE3"/>
          </a:solidFill>
          <a:ln/>
        </p:spPr>
      </p:sp>
      <p:sp>
        <p:nvSpPr>
          <p:cNvPr id="18" name="Shape 16"/>
          <p:cNvSpPr/>
          <p:nvPr/>
        </p:nvSpPr>
        <p:spPr>
          <a:xfrm>
            <a:off x="682109" y="5196007"/>
            <a:ext cx="6633091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19" name="Text 17"/>
          <p:cNvSpPr/>
          <p:nvPr/>
        </p:nvSpPr>
        <p:spPr>
          <a:xfrm>
            <a:off x="3861673" y="5586055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150" dirty="0"/>
          </a:p>
        </p:txBody>
      </p:sp>
      <p:sp>
        <p:nvSpPr>
          <p:cNvPr id="20" name="Text 18"/>
          <p:cNvSpPr/>
          <p:nvPr/>
        </p:nvSpPr>
        <p:spPr>
          <a:xfrm>
            <a:off x="7509986" y="5390793"/>
            <a:ext cx="3344228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Approccio toracoaddominale</a:t>
            </a:r>
            <a:endParaRPr lang="en-US" sz="1900" dirty="0"/>
          </a:p>
        </p:txBody>
      </p:sp>
      <p:sp>
        <p:nvSpPr>
          <p:cNvPr id="21" name="Text 19"/>
          <p:cNvSpPr/>
          <p:nvPr/>
        </p:nvSpPr>
        <p:spPr>
          <a:xfrm>
            <a:off x="7509986" y="5812155"/>
            <a:ext cx="3521631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Riservato a casi di estrema complessità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109" y="536853"/>
            <a:ext cx="6766322" cy="60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Approcci Chirurgici Correttivi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82109" y="1535549"/>
            <a:ext cx="1658183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4" name="Text 2"/>
          <p:cNvSpPr/>
          <p:nvPr/>
        </p:nvSpPr>
        <p:spPr>
          <a:xfrm>
            <a:off x="1374219" y="1925598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2535079" y="1730335"/>
            <a:ext cx="504194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Riparazione laparoscopica con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cruroplastica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+/-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plicatura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del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legamento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19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rotondo</a:t>
            </a: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2535079" y="2151698"/>
            <a:ext cx="5041940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Approccio di prima linea per ernie piccole-medie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2437686" y="2648783"/>
            <a:ext cx="11413212" cy="11430"/>
          </a:xfrm>
          <a:prstGeom prst="roundRect">
            <a:avLst>
              <a:gd name="adj" fmla="val 1534616"/>
            </a:avLst>
          </a:prstGeom>
          <a:solidFill>
            <a:srgbClr val="B4CCE3"/>
          </a:solidFill>
          <a:ln/>
        </p:spPr>
      </p:sp>
      <p:sp>
        <p:nvSpPr>
          <p:cNvPr id="9" name="Text 7"/>
          <p:cNvSpPr/>
          <p:nvPr/>
        </p:nvSpPr>
        <p:spPr>
          <a:xfrm>
            <a:off x="2203371" y="3145750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endParaRPr lang="en-US" sz="2150" dirty="0"/>
          </a:p>
        </p:txBody>
      </p:sp>
      <p:sp>
        <p:nvSpPr>
          <p:cNvPr id="12" name="Shape 10"/>
          <p:cNvSpPr/>
          <p:nvPr/>
        </p:nvSpPr>
        <p:spPr>
          <a:xfrm>
            <a:off x="4095988" y="3868936"/>
            <a:ext cx="9754910" cy="11430"/>
          </a:xfrm>
          <a:prstGeom prst="roundRect">
            <a:avLst>
              <a:gd name="adj" fmla="val 1534616"/>
            </a:avLst>
          </a:prstGeom>
          <a:solidFill>
            <a:srgbClr val="B4CCE3"/>
          </a:solidFill>
          <a:ln/>
        </p:spPr>
      </p:sp>
      <p:sp>
        <p:nvSpPr>
          <p:cNvPr id="14" name="Text 12"/>
          <p:cNvSpPr/>
          <p:nvPr/>
        </p:nvSpPr>
        <p:spPr>
          <a:xfrm>
            <a:off x="2743126" y="4190012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endParaRPr lang="en-US" sz="2150" dirty="0"/>
          </a:p>
        </p:txBody>
      </p:sp>
      <p:sp>
        <p:nvSpPr>
          <p:cNvPr id="19" name="Text 17"/>
          <p:cNvSpPr/>
          <p:nvPr/>
        </p:nvSpPr>
        <p:spPr>
          <a:xfrm>
            <a:off x="3861673" y="5586055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endParaRPr lang="en-US" sz="2150" dirty="0"/>
          </a:p>
        </p:txBody>
      </p:sp>
      <p:sp>
        <p:nvSpPr>
          <p:cNvPr id="22" name="Rectangle 21"/>
          <p:cNvSpPr/>
          <p:nvPr/>
        </p:nvSpPr>
        <p:spPr>
          <a:xfrm>
            <a:off x="5056049" y="6896079"/>
            <a:ext cx="11809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Augmentation of Hiatal Repair with the Ligamentum </a:t>
            </a:r>
            <a:r>
              <a:rPr lang="en-US" sz="1400" b="1" dirty="0" err="1"/>
              <a:t>Teres</a:t>
            </a:r>
            <a:r>
              <a:rPr lang="en-US" sz="1400" b="1" dirty="0"/>
              <a:t> </a:t>
            </a:r>
            <a:r>
              <a:rPr lang="en-US" sz="1400" b="1" dirty="0" err="1"/>
              <a:t>Hepatis</a:t>
            </a:r>
            <a:r>
              <a:rPr lang="en-US" sz="1400" b="1" dirty="0"/>
              <a:t> for Intrathoracic Gastric Migration After Bariatric Surgery.</a:t>
            </a:r>
            <a:endParaRPr lang="it-IT" sz="1400" b="1" dirty="0"/>
          </a:p>
          <a:p>
            <a:r>
              <a:rPr lang="en-US" sz="1400" b="1" dirty="0" err="1"/>
              <a:t>Runkel</a:t>
            </a:r>
            <a:r>
              <a:rPr lang="en-US" sz="1400" b="1" dirty="0"/>
              <a:t> A, </a:t>
            </a:r>
            <a:r>
              <a:rPr lang="en-US" sz="1400" b="1" dirty="0" err="1"/>
              <a:t>Scheffel</a:t>
            </a:r>
            <a:r>
              <a:rPr lang="en-US" sz="1400" b="1" dirty="0"/>
              <a:t> O, </a:t>
            </a:r>
            <a:r>
              <a:rPr lang="en-US" sz="1400" b="1" dirty="0" err="1"/>
              <a:t>Marjanovic</a:t>
            </a:r>
            <a:r>
              <a:rPr lang="en-US" sz="1400" b="1" dirty="0"/>
              <a:t> G, </a:t>
            </a:r>
            <a:r>
              <a:rPr lang="en-US" sz="1400" b="1" dirty="0" err="1"/>
              <a:t>Chiappetta</a:t>
            </a:r>
            <a:r>
              <a:rPr lang="en-US" sz="1400" b="1" dirty="0"/>
              <a:t> S, </a:t>
            </a:r>
            <a:r>
              <a:rPr lang="en-US" sz="1400" b="1" dirty="0" err="1"/>
              <a:t>Runkel</a:t>
            </a:r>
            <a:r>
              <a:rPr lang="en-US" sz="1400" b="1" dirty="0"/>
              <a:t> </a:t>
            </a:r>
            <a:r>
              <a:rPr lang="en-US" sz="1400" b="1" dirty="0" smtClean="0"/>
              <a:t>N.</a:t>
            </a:r>
            <a:r>
              <a:rPr lang="it-IT" sz="1400" b="1" dirty="0"/>
              <a:t> </a:t>
            </a:r>
            <a:r>
              <a:rPr lang="en-US" sz="1400" b="1" dirty="0" err="1" smtClean="0"/>
              <a:t>Obes</a:t>
            </a:r>
            <a:r>
              <a:rPr lang="en-US" sz="1400" b="1" dirty="0" smtClean="0"/>
              <a:t> </a:t>
            </a:r>
            <a:r>
              <a:rPr lang="en-US" sz="1400" b="1" dirty="0"/>
              <a:t>Surg. 2021 Apr;31(4):1422-1430. </a:t>
            </a:r>
            <a:endParaRPr lang="it-IT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1" y="3146090"/>
            <a:ext cx="3356824" cy="279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90830" y="3186795"/>
            <a:ext cx="10060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I dati della letteratura indicano che le recidive dopo riparazione iatale tradizionale </a:t>
            </a:r>
            <a:r>
              <a:rPr lang="it-IT" sz="2000" b="1" dirty="0" smtClean="0"/>
              <a:t> con semplice cruoplastica possono </a:t>
            </a:r>
            <a:r>
              <a:rPr lang="it-IT" sz="2000" b="1" dirty="0"/>
              <a:t>raggiungere il 40% nei pazienti </a:t>
            </a:r>
            <a:r>
              <a:rPr lang="it-IT" sz="2000" b="1" dirty="0" smtClean="0"/>
              <a:t>bariatrici</a:t>
            </a:r>
            <a:endParaRPr lang="it-IT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3784575" y="4108727"/>
            <a:ext cx="8955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principale vantaggio della tecnica </a:t>
            </a:r>
            <a:r>
              <a:rPr lang="it-IT" dirty="0" smtClean="0"/>
              <a:t>che vede l’utilizzo del legamento rotondo per la plicatura è </a:t>
            </a:r>
            <a:r>
              <a:rPr lang="it-IT" b="1" u="sng" dirty="0"/>
              <a:t>l'utilizzo di tessuto autologo, </a:t>
            </a:r>
            <a:r>
              <a:rPr lang="it-IT" dirty="0"/>
              <a:t>che elimina i rischi associati ai materiali protesici sintetici.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legamento </a:t>
            </a:r>
            <a:r>
              <a:rPr lang="it-IT" dirty="0" smtClean="0"/>
              <a:t>rotondo, essendo </a:t>
            </a:r>
            <a:r>
              <a:rPr lang="it-IT" dirty="0"/>
              <a:t>un tessuto vascolarizzato e vitale, si integra perfettamente con le strutture anatomiche circostanti, subendo un processo di incorporazione biologica che rafforza la riparazione nel tempo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90830" y="5962606"/>
            <a:ext cx="6475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u="sng" dirty="0" smtClean="0"/>
              <a:t>Tasso </a:t>
            </a:r>
            <a:r>
              <a:rPr lang="it-IT" sz="2800" b="1" u="sng" dirty="0"/>
              <a:t>di recidiva notevolmente ridotto </a:t>
            </a:r>
            <a:r>
              <a:rPr lang="it-IT" sz="2800" b="1" u="sng" dirty="0" smtClean="0"/>
              <a:t>7 %</a:t>
            </a:r>
            <a:endParaRPr lang="it-IT" sz="2800" b="1" u="sng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222" y="6743700"/>
            <a:ext cx="712827" cy="67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6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109" y="536853"/>
            <a:ext cx="6766322" cy="60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Approcci Chirurgici Correttivi</a:t>
            </a:r>
            <a:endParaRPr lang="en-US" sz="3800" dirty="0"/>
          </a:p>
        </p:txBody>
      </p:sp>
      <p:sp>
        <p:nvSpPr>
          <p:cNvPr id="4" name="Text 2"/>
          <p:cNvSpPr/>
          <p:nvPr/>
        </p:nvSpPr>
        <p:spPr>
          <a:xfrm>
            <a:off x="1374219" y="1925598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endParaRPr lang="en-US" sz="2150" dirty="0"/>
          </a:p>
        </p:txBody>
      </p:sp>
      <p:sp>
        <p:nvSpPr>
          <p:cNvPr id="8" name="Shape 6"/>
          <p:cNvSpPr/>
          <p:nvPr/>
        </p:nvSpPr>
        <p:spPr>
          <a:xfrm>
            <a:off x="545128" y="1706761"/>
            <a:ext cx="3316486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9" name="Text 7"/>
          <p:cNvSpPr/>
          <p:nvPr/>
        </p:nvSpPr>
        <p:spPr>
          <a:xfrm>
            <a:off x="1929408" y="2063720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4065270" y="2014598"/>
            <a:ext cx="3338393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Rinforzo protesico della crura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4065269" y="2502582"/>
            <a:ext cx="3338393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Necessario per difetti crurali &gt;4 cm</a:t>
            </a:r>
            <a:endParaRPr lang="en-US" sz="1500" dirty="0"/>
          </a:p>
        </p:txBody>
      </p:sp>
      <p:pic>
        <p:nvPicPr>
          <p:cNvPr id="3074" name="Picture 2" descr="C:\Users\utente\Downloads\8PggIhT7RChxzdnskns3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977" y="795818"/>
            <a:ext cx="5598921" cy="30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2956" y="3880366"/>
            <a:ext cx="127970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Tasso di </a:t>
            </a:r>
            <a:r>
              <a:rPr lang="it-IT" dirty="0"/>
              <a:t>recidiva </a:t>
            </a:r>
            <a:r>
              <a:rPr lang="it-IT" dirty="0" smtClean="0"/>
              <a:t>ridotto del </a:t>
            </a:r>
            <a:r>
              <a:rPr lang="it-IT" dirty="0"/>
              <a:t>40-50% nei pazienti sottoposti a cruroplastica con rinforzo </a:t>
            </a:r>
            <a:r>
              <a:rPr lang="it-IT" dirty="0" smtClean="0"/>
              <a:t>protesico.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Tra i materiali protesici, </a:t>
            </a:r>
            <a:r>
              <a:rPr lang="it-IT" dirty="0">
                <a:solidFill>
                  <a:srgbClr val="FF0000"/>
                </a:solidFill>
              </a:rPr>
              <a:t>le protesi sintetiche </a:t>
            </a:r>
            <a:r>
              <a:rPr lang="it-IT" dirty="0"/>
              <a:t>sembrano offrire risultati leggermente superiori rispetto a quelle </a:t>
            </a:r>
            <a:r>
              <a:rPr lang="it-IT" dirty="0" smtClean="0"/>
              <a:t>biologiche  ma con  </a:t>
            </a:r>
            <a:r>
              <a:rPr lang="it-IT" dirty="0"/>
              <a:t>maggior rischio di complicanze erosive a lungo termine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b="1" dirty="0" smtClean="0"/>
              <a:t>Fattori </a:t>
            </a:r>
            <a:r>
              <a:rPr lang="it-IT" b="1" dirty="0"/>
              <a:t>predittivi di fallimento della riparazione </a:t>
            </a:r>
            <a:r>
              <a:rPr lang="it-IT" b="1" dirty="0" smtClean="0"/>
              <a:t>chirurgica: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Dimensioni dell'ernia iatale &gt;5 cm al momento della riparazione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BMI &gt;40 kg/m² al momento della riparazione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Presenza </a:t>
            </a:r>
            <a:r>
              <a:rPr lang="it-IT" dirty="0"/>
              <a:t>di malattie del tessuto connettivo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Tosse cronica o stipsi severa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2547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9348" y="1069845"/>
            <a:ext cx="116702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L'approccio robotico si </a:t>
            </a:r>
            <a:r>
              <a:rPr lang="it-IT" sz="2400" b="1" dirty="0"/>
              <a:t>associa a tassi di recidiva inferiori rispetto alla laparoscopia tradizionale (15% vs 25% a 3 anni</a:t>
            </a:r>
            <a:r>
              <a:rPr lang="it-IT" sz="2400" b="1" dirty="0" smtClean="0"/>
              <a:t>)</a:t>
            </a:r>
            <a:endParaRPr lang="it-IT" sz="2400" b="1" dirty="0"/>
          </a:p>
          <a:p>
            <a:endParaRPr lang="it-IT" sz="2400" b="1" dirty="0" smtClean="0"/>
          </a:p>
          <a:p>
            <a:endParaRPr lang="it-IT" sz="2400" b="1" dirty="0"/>
          </a:p>
          <a:p>
            <a:endParaRPr lang="it-IT" sz="2400" b="1" dirty="0" smtClean="0"/>
          </a:p>
          <a:p>
            <a:endParaRPr lang="it-IT" sz="2400" b="1" dirty="0"/>
          </a:p>
          <a:p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 smtClean="0"/>
              <a:t>Similmente</a:t>
            </a:r>
            <a:r>
              <a:rPr lang="it-IT" sz="2400" b="1" dirty="0"/>
              <a:t>, le tecniche che associano una procedura antireflusso alla cruroplastica sembrano garantire risultati più duraturi, verosimilmente grazie alla creazione di un meccanismo valvolare che riduce la pressione sul diaframma.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569" y="2129726"/>
            <a:ext cx="5145437" cy="169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087" y="5594160"/>
            <a:ext cx="5625885" cy="169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82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194" y="5957740"/>
            <a:ext cx="955299" cy="111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94" y="1773469"/>
            <a:ext cx="2686641" cy="14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194" y="3525428"/>
            <a:ext cx="5194169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1445493" y="707010"/>
            <a:ext cx="9074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 </a:t>
            </a:r>
            <a:r>
              <a:rPr lang="it-IT" sz="2400" b="1" dirty="0" smtClean="0"/>
              <a:t>LSG e HHR con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Ricostruzione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del legamento freno-esofageo (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R-PEL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40263" y="5957740"/>
            <a:ext cx="7965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Reconstruction of the </a:t>
            </a:r>
            <a:r>
              <a:rPr lang="en-US" sz="1600" b="1" dirty="0" err="1" smtClean="0"/>
              <a:t>phreno</a:t>
            </a:r>
            <a:r>
              <a:rPr lang="en-US" sz="1600" b="1" dirty="0" smtClean="0"/>
              <a:t>-esophageal ligament (R-PEL) prevents the </a:t>
            </a:r>
            <a:r>
              <a:rPr lang="en-US" sz="1600" b="1" dirty="0" err="1" smtClean="0"/>
              <a:t>intrathoracic</a:t>
            </a:r>
            <a:r>
              <a:rPr lang="en-US" sz="1600" b="1" dirty="0" smtClean="0"/>
              <a:t> migration (ITM) after concomitant sleeve </a:t>
            </a:r>
            <a:r>
              <a:rPr lang="en-US" sz="1600" b="1" dirty="0" err="1" smtClean="0"/>
              <a:t>gastrectomy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hiatal</a:t>
            </a:r>
            <a:r>
              <a:rPr lang="en-US" sz="1600" b="1" dirty="0" smtClean="0"/>
              <a:t> hernia </a:t>
            </a:r>
            <a:r>
              <a:rPr lang="en-US" sz="1600" b="1" dirty="0" smtClean="0"/>
              <a:t>repair</a:t>
            </a:r>
          </a:p>
          <a:p>
            <a:endParaRPr lang="en-US" sz="1600" b="1" dirty="0" smtClean="0"/>
          </a:p>
          <a:p>
            <a:r>
              <a:rPr lang="it-IT" sz="1600" dirty="0" smtClean="0"/>
              <a:t> </a:t>
            </a:r>
            <a:r>
              <a:rPr lang="it-IT" sz="1600" dirty="0" smtClean="0"/>
              <a:t>I </a:t>
            </a:r>
            <a:r>
              <a:rPr lang="it-IT" sz="1600" dirty="0" err="1" smtClean="0"/>
              <a:t>Hutopila</a:t>
            </a:r>
            <a:r>
              <a:rPr lang="it-IT" sz="1600" dirty="0" smtClean="0"/>
              <a:t> </a:t>
            </a:r>
            <a:r>
              <a:rPr lang="it-IT" sz="1600" dirty="0" err="1" smtClean="0"/>
              <a:t>et</a:t>
            </a:r>
            <a:r>
              <a:rPr lang="it-IT" sz="1600" dirty="0" smtClean="0"/>
              <a:t> al </a:t>
            </a:r>
            <a:r>
              <a:rPr lang="it-IT" sz="1600" dirty="0" smtClean="0"/>
              <a:t>2023 </a:t>
            </a:r>
            <a:r>
              <a:rPr lang="it-IT" sz="1600" dirty="0" smtClean="0"/>
              <a:t>May;37(5):</a:t>
            </a:r>
            <a:r>
              <a:rPr lang="it-IT" sz="1600" dirty="0" smtClean="0"/>
              <a:t>3747-3759</a:t>
            </a:r>
            <a:endParaRPr lang="en-US" sz="1600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5720" y="2601343"/>
            <a:ext cx="4779389" cy="3130154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4733683" y="2601342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R-PEL ha ridotto di 7 volte il tasso di ITM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861" y="6321799"/>
            <a:ext cx="12274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/>
              <a:t>Hiatoplasty</a:t>
            </a:r>
            <a:r>
              <a:rPr lang="en-US" b="1" dirty="0" smtClean="0"/>
              <a:t> </a:t>
            </a:r>
            <a:r>
              <a:rPr lang="en-US" b="1" dirty="0"/>
              <a:t>for Intrathoracic Gastric Migration Associated with One Anastomosis Gastric Bypass (OAGB</a:t>
            </a:r>
            <a:r>
              <a:rPr lang="en-US" b="1" dirty="0" smtClean="0"/>
              <a:t>)</a:t>
            </a:r>
          </a:p>
          <a:p>
            <a:pPr lvl="0"/>
            <a:r>
              <a:rPr lang="en-US" sz="1200" b="1" dirty="0" smtClean="0"/>
              <a:t>A </a:t>
            </a:r>
            <a:r>
              <a:rPr lang="en-US" sz="1200" b="1" dirty="0" err="1" smtClean="0"/>
              <a:t>Runkel</a:t>
            </a:r>
            <a:r>
              <a:rPr lang="en-US" sz="1200" b="1" dirty="0" smtClean="0"/>
              <a:t> et al </a:t>
            </a:r>
            <a:r>
              <a:rPr lang="it-IT" sz="1200" dirty="0" smtClean="0"/>
              <a:t>2020 </a:t>
            </a:r>
            <a:r>
              <a:rPr lang="it-IT" sz="1200" dirty="0" err="1" smtClean="0"/>
              <a:t>Dec</a:t>
            </a:r>
            <a:r>
              <a:rPr lang="it-IT" sz="1200" dirty="0" smtClean="0"/>
              <a:t>;30(12):4986-4994.</a:t>
            </a:r>
            <a:endParaRPr lang="it-IT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6061" y="526942"/>
            <a:ext cx="4525505" cy="52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15241" y="1332854"/>
            <a:ext cx="1456840" cy="323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1406753" y="2743200"/>
            <a:ext cx="2588216" cy="193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6386" name="Picture 2" descr="Cirugía Española (edizione ingles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80488"/>
            <a:ext cx="1057275" cy="142875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270861" y="4949871"/>
            <a:ext cx="7315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smtClean="0"/>
              <a:t>OAGB as </a:t>
            </a:r>
            <a:r>
              <a:rPr lang="en-US" b="1" dirty="0" err="1" smtClean="0"/>
              <a:t>revisional</a:t>
            </a:r>
            <a:r>
              <a:rPr lang="en-US" b="1" dirty="0" smtClean="0"/>
              <a:t> surgery after laparoscopic sleeve </a:t>
            </a:r>
            <a:r>
              <a:rPr lang="en-US" b="1" dirty="0" err="1" smtClean="0"/>
              <a:t>gastrectomy</a:t>
            </a:r>
            <a:r>
              <a:rPr lang="en-US" b="1" dirty="0" smtClean="0"/>
              <a:t> in a patient with </a:t>
            </a:r>
            <a:r>
              <a:rPr lang="en-US" b="1" dirty="0" err="1" smtClean="0"/>
              <a:t>hiatal</a:t>
            </a:r>
            <a:r>
              <a:rPr lang="en-US" b="1" dirty="0" smtClean="0"/>
              <a:t> hernia and </a:t>
            </a:r>
            <a:r>
              <a:rPr lang="en-US" b="1" dirty="0" err="1" smtClean="0"/>
              <a:t>intrathoracic</a:t>
            </a:r>
            <a:r>
              <a:rPr lang="en-US" b="1" dirty="0" smtClean="0"/>
              <a:t> </a:t>
            </a:r>
            <a:r>
              <a:rPr lang="en-US" b="1" dirty="0" smtClean="0"/>
              <a:t>stomach</a:t>
            </a:r>
          </a:p>
          <a:p>
            <a:pPr lvl="0"/>
            <a:r>
              <a:rPr lang="en-US" sz="1200" b="1" dirty="0" smtClean="0"/>
              <a:t>Manuel </a:t>
            </a:r>
            <a:r>
              <a:rPr lang="en-US" sz="1200" b="1" dirty="0" err="1" smtClean="0"/>
              <a:t>Ferrer</a:t>
            </a:r>
            <a:r>
              <a:rPr lang="en-US" sz="1200" b="1" dirty="0" smtClean="0"/>
              <a:t> Marquez et al </a:t>
            </a:r>
            <a:r>
              <a:rPr lang="it-IT" sz="1200" dirty="0" smtClean="0"/>
              <a:t>2023 Mar;101(3):216</a:t>
            </a:r>
            <a:endParaRPr lang="it-IT" sz="1200" b="1" dirty="0"/>
          </a:p>
        </p:txBody>
      </p:sp>
      <p:sp>
        <p:nvSpPr>
          <p:cNvPr id="16388" name="AutoShape 4" descr="Obesity Surgery Journals - IFSO | Bariatric Surgeons | Weight Loss Surg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AutoShape 6" descr="Obesity Surgery Journals - IFSO | Bariatric Surgeons | Weight Loss Surg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Obesity Surgery Journals - IFSO | Bariatric Surgeons | Weight Loss Surg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0" y="5965534"/>
            <a:ext cx="1048975" cy="11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hape 6"/>
          <p:cNvSpPr/>
          <p:nvPr/>
        </p:nvSpPr>
        <p:spPr>
          <a:xfrm>
            <a:off x="677103" y="771474"/>
            <a:ext cx="3316486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14" name="CasellaDiTesto 13"/>
          <p:cNvSpPr txBox="1"/>
          <p:nvPr/>
        </p:nvSpPr>
        <p:spPr>
          <a:xfrm>
            <a:off x="1057276" y="1150070"/>
            <a:ext cx="293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REDO OAGB + IATOPLASTICA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77103" y="2143035"/>
            <a:ext cx="8052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tassi di risoluzione della sintomatologia correlata all'ernia iatale e allo stomaco intratoracico sono generalmente eccellenti nell'immediato postoperatorio (&gt;90%), con una stabilità a lungo termine nel 75-85% dei casi a 5 anni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77103" y="3403076"/>
            <a:ext cx="570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Controindicazioni: Esofago di </a:t>
            </a:r>
            <a:r>
              <a:rPr lang="it-IT" dirty="0" err="1" smtClean="0"/>
              <a:t>Barret</a:t>
            </a:r>
            <a:r>
              <a:rPr lang="it-IT" dirty="0" smtClean="0"/>
              <a:t>, Reflusso Biliare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754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139434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055709" y="1156257"/>
            <a:ext cx="7962354" cy="2522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2400" dirty="0">
              <a:latin typeface="Instrument Sans Medium" panose="020B060402020202020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5710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6E40ACF2-3F2B-D66A-E36C-E53FC0BD4894}"/>
              </a:ext>
            </a:extLst>
          </p:cNvPr>
          <p:cNvSpPr txBox="1"/>
          <p:nvPr/>
        </p:nvSpPr>
        <p:spPr>
          <a:xfrm>
            <a:off x="6381385" y="371427"/>
            <a:ext cx="6961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Instrument Sans Medium" panose="020B0604020202020204" charset="0"/>
              </a:rPr>
              <a:t>La migrazione intratoracica della sleeve </a:t>
            </a:r>
            <a:r>
              <a:rPr lang="it-IT" sz="2400" b="1" dirty="0" err="1">
                <a:latin typeface="Instrument Sans Medium" panose="020B0604020202020204" charset="0"/>
              </a:rPr>
              <a:t>gastrectomy</a:t>
            </a:r>
            <a:r>
              <a:rPr lang="it-IT" sz="2400" b="1" dirty="0">
                <a:latin typeface="Instrument Sans Medium" panose="020B0604020202020204" charset="0"/>
              </a:rPr>
              <a:t> </a:t>
            </a:r>
            <a:r>
              <a:rPr lang="it-IT" sz="2400" b="1" dirty="0" smtClean="0">
                <a:latin typeface="Instrument Sans Medium" panose="020B0604020202020204" charset="0"/>
              </a:rPr>
              <a:t>(ITM) rappresenta </a:t>
            </a:r>
            <a:r>
              <a:rPr lang="it-IT" sz="2400" b="1" dirty="0">
                <a:latin typeface="Instrument Sans Medium" panose="020B0604020202020204" charset="0"/>
              </a:rPr>
              <a:t>l'erniazione parziale o completa del tubulo gastrico residuo attraverso lo iato esofageo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80190" y="5025653"/>
            <a:ext cx="7315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271" y="273078"/>
            <a:ext cx="4405647" cy="340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45" y="4372213"/>
            <a:ext cx="4886095" cy="30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8"/>
          <p:cNvSpPr/>
          <p:nvPr/>
        </p:nvSpPr>
        <p:spPr>
          <a:xfrm>
            <a:off x="8866703" y="2763217"/>
            <a:ext cx="2383393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0190" y="4997222"/>
            <a:ext cx="731100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Meccanismoo</a:t>
            </a: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insito</a:t>
            </a: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nella</a:t>
            </a: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stessa</a:t>
            </a:r>
            <a:endParaRPr lang="en-US" sz="2400" b="1" dirty="0"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algn="ctr">
              <a:lnSpc>
                <a:spcPts val="2550"/>
              </a:lnSpc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tecnica</a:t>
            </a: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chirurgica</a:t>
            </a: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b="1" dirty="0" err="1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della</a:t>
            </a: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sleeve gastrectomy</a:t>
            </a:r>
          </a:p>
          <a:p>
            <a:pPr algn="ctr">
              <a:lnSpc>
                <a:spcPts val="2550"/>
              </a:lnSpc>
            </a:pPr>
            <a:r>
              <a:rPr lang="en-US" sz="2400" b="1" dirty="0" err="1">
                <a:latin typeface="Instrument Sans Semi Bold" pitchFamily="34" charset="0"/>
              </a:rPr>
              <a:t>Che</a:t>
            </a:r>
            <a:r>
              <a:rPr lang="en-US" sz="2400" b="1" dirty="0">
                <a:latin typeface="Instrument Sans Semi Bold" pitchFamily="34" charset="0"/>
              </a:rPr>
              <a:t> </a:t>
            </a:r>
            <a:r>
              <a:rPr lang="en-US" sz="2400" b="1" dirty="0" err="1">
                <a:latin typeface="Instrument Sans Semi Bold" pitchFamily="34" charset="0"/>
              </a:rPr>
              <a:t>prevede</a:t>
            </a:r>
            <a:r>
              <a:rPr lang="en-US" sz="2400" b="1" dirty="0">
                <a:latin typeface="Instrument Sans Semi Bold" pitchFamily="34" charset="0"/>
              </a:rPr>
              <a:t> la </a:t>
            </a:r>
            <a:r>
              <a:rPr lang="en-US" sz="2400" b="1" dirty="0" err="1">
                <a:latin typeface="Instrument Sans Semi Bold" pitchFamily="34" charset="0"/>
              </a:rPr>
              <a:t>sezione</a:t>
            </a:r>
            <a:r>
              <a:rPr lang="en-US" sz="2400" b="1" dirty="0">
                <a:latin typeface="Instrument Sans Semi Bold" pitchFamily="34" charset="0"/>
              </a:rPr>
              <a:t> </a:t>
            </a:r>
            <a:r>
              <a:rPr lang="en-US" sz="2400" b="1" dirty="0" err="1">
                <a:latin typeface="Instrument Sans Semi Bold" pitchFamily="34" charset="0"/>
              </a:rPr>
              <a:t>dei</a:t>
            </a:r>
            <a:r>
              <a:rPr lang="en-US" sz="2400" b="1" dirty="0">
                <a:latin typeface="Instrument Sans Semi Bold" pitchFamily="34" charset="0"/>
              </a:rPr>
              <a:t> </a:t>
            </a:r>
            <a:r>
              <a:rPr lang="en-US" sz="2400" b="1" dirty="0" err="1">
                <a:latin typeface="Instrument Sans Semi Bold" pitchFamily="34" charset="0"/>
              </a:rPr>
              <a:t>legamenti</a:t>
            </a:r>
            <a:r>
              <a:rPr lang="en-US" sz="2400" b="1" dirty="0">
                <a:latin typeface="Instrument Sans Semi Bold" pitchFamily="34" charset="0"/>
              </a:rPr>
              <a:t> di</a:t>
            </a:r>
          </a:p>
          <a:p>
            <a:pPr algn="ctr">
              <a:lnSpc>
                <a:spcPts val="2550"/>
              </a:lnSpc>
            </a:pPr>
            <a:r>
              <a:rPr lang="en-US" sz="2400" b="1" dirty="0" err="1">
                <a:latin typeface="Instrument Sans Semi Bold" pitchFamily="34" charset="0"/>
              </a:rPr>
              <a:t>fissazione</a:t>
            </a:r>
            <a:r>
              <a:rPr lang="en-US" sz="2400" b="1" dirty="0">
                <a:latin typeface="Instrument Sans Semi Bold" pitchFamily="34" charset="0"/>
              </a:rPr>
              <a:t> </a:t>
            </a:r>
            <a:r>
              <a:rPr lang="en-US" sz="2400" b="1" dirty="0" err="1">
                <a:latin typeface="Instrument Sans Semi Bold" pitchFamily="34" charset="0"/>
              </a:rPr>
              <a:t>dello</a:t>
            </a:r>
            <a:r>
              <a:rPr lang="en-US" sz="2400" b="1" dirty="0">
                <a:latin typeface="Instrument Sans Semi Bold" pitchFamily="34" charset="0"/>
              </a:rPr>
              <a:t> </a:t>
            </a:r>
            <a:r>
              <a:rPr lang="en-US" sz="2400" b="1" dirty="0" err="1">
                <a:latin typeface="Instrument Sans Semi Bold" pitchFamily="34" charset="0"/>
              </a:rPr>
              <a:t>stomaco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32" y="2417686"/>
            <a:ext cx="5982346" cy="24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2743" y="6712279"/>
            <a:ext cx="9719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Instrument Sans Medium" panose="020B0604020202020204" charset="0"/>
              </a:rPr>
              <a:t>Alterazione dell'anatomia angolare della giunzione gastroesofagea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417" y="1146875"/>
            <a:ext cx="294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gbp</a:t>
            </a:r>
            <a:endParaRPr lang="it-IT"/>
          </a:p>
        </p:txBody>
      </p:sp>
      <p:sp>
        <p:nvSpPr>
          <p:cNvPr id="4" name="Shape 6"/>
          <p:cNvSpPr/>
          <p:nvPr/>
        </p:nvSpPr>
        <p:spPr>
          <a:xfrm>
            <a:off x="677103" y="771474"/>
            <a:ext cx="3316486" cy="1122759"/>
          </a:xfrm>
          <a:prstGeom prst="roundRect">
            <a:avLst>
              <a:gd name="adj" fmla="val 15623"/>
            </a:avLst>
          </a:prstGeom>
          <a:solidFill>
            <a:srgbClr val="CEE6FD"/>
          </a:solidFill>
          <a:ln/>
        </p:spPr>
      </p:sp>
      <p:sp>
        <p:nvSpPr>
          <p:cNvPr id="5" name="Rettangolo 4"/>
          <p:cNvSpPr/>
          <p:nvPr/>
        </p:nvSpPr>
        <p:spPr>
          <a:xfrm>
            <a:off x="922240" y="1146875"/>
            <a:ext cx="2977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REDO </a:t>
            </a:r>
            <a:r>
              <a:rPr lang="it-IT" dirty="0" smtClean="0"/>
              <a:t>GBPRY </a:t>
            </a:r>
            <a:r>
              <a:rPr lang="it-IT" dirty="0" smtClean="0"/>
              <a:t>+ IATOPLASTICA 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3346" y="409575"/>
            <a:ext cx="3829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77102" y="2249043"/>
            <a:ext cx="8594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Elevata </a:t>
            </a:r>
            <a:r>
              <a:rPr lang="it-IT" sz="2400" dirty="0" smtClean="0"/>
              <a:t>efficacia della procedura, con risoluzione completa dei sintomi di reflusso </a:t>
            </a:r>
            <a:r>
              <a:rPr lang="it-IT" sz="2400" dirty="0" smtClean="0"/>
              <a:t>nell‘93% </a:t>
            </a:r>
            <a:r>
              <a:rPr lang="it-IT" sz="2400" dirty="0" smtClean="0"/>
              <a:t>dei </a:t>
            </a:r>
            <a:r>
              <a:rPr lang="it-IT" sz="2400" dirty="0" smtClean="0"/>
              <a:t>pazienti</a:t>
            </a:r>
            <a:endParaRPr lang="it-IT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3323303"/>
            <a:ext cx="70675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502349" y="6636774"/>
            <a:ext cx="4541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Jessica Crozet </a:t>
            </a:r>
            <a:r>
              <a:rPr lang="it-IT" dirty="0" err="1" smtClean="0"/>
              <a:t>et</a:t>
            </a:r>
            <a:r>
              <a:rPr lang="it-IT" dirty="0" smtClean="0"/>
              <a:t> al. 2024 </a:t>
            </a:r>
            <a:r>
              <a:rPr lang="it-IT" dirty="0" err="1" smtClean="0"/>
              <a:t>Aug</a:t>
            </a:r>
            <a:r>
              <a:rPr lang="it-IT" dirty="0" smtClean="0"/>
              <a:t>;34(8):2907-2913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459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drea Lucchi chirurgo dell obesita Sleeve gastrectomy con transit bipartition Emilia Romagna Riccione Ri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42" y="1302418"/>
            <a:ext cx="4044100" cy="50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2359" y="403123"/>
            <a:ext cx="9656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333333"/>
                </a:solidFill>
                <a:latin typeface="var(--awb-typography1-font-family)"/>
              </a:rPr>
              <a:t>REDO Sleeve </a:t>
            </a:r>
            <a:r>
              <a:rPr lang="it-IT" sz="3200" b="1" dirty="0">
                <a:solidFill>
                  <a:srgbClr val="333333"/>
                </a:solidFill>
                <a:latin typeface="var(--awb-typography1-font-family)"/>
              </a:rPr>
              <a:t>gastrectomy con transit bipartition</a:t>
            </a:r>
            <a:endParaRPr lang="it-IT" sz="3200" b="1" dirty="0">
              <a:solidFill>
                <a:srgbClr val="333333"/>
              </a:solidFill>
              <a:effectLst/>
              <a:latin typeface="var(--awb-typography1-font-family)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24947" y="1789471"/>
            <a:ext cx="74751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Associa i benefici tecnici dell’OAGB e del GBPRT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GEA distante dalla giunzione esofago gastrica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Meccanismo Antireflusso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882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74125" y="574238"/>
            <a:ext cx="8926830" cy="652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Prevenzione e Considerazioni Future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1153239" y="2074902"/>
            <a:ext cx="354425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Identificazione preoperatoria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0925" y="2526506"/>
            <a:ext cx="3966567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Screening di ernie iatali preesistenti mediante endoscopia e imaging.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45" y="1644491"/>
            <a:ext cx="4608909" cy="460890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8193" y="2612886"/>
            <a:ext cx="312420" cy="390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9932908" y="2074902"/>
            <a:ext cx="3688318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Tecnica chirurgica ottimizzata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9932908" y="2526506"/>
            <a:ext cx="3966567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Visualizzazione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dell'angolo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</a:t>
            </a: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His e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controllo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dei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pilastri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diaframmatici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6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745" y="1644491"/>
            <a:ext cx="4608909" cy="460890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99549" y="2612886"/>
            <a:ext cx="312420" cy="390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1" name="Text 7"/>
          <p:cNvSpPr/>
          <p:nvPr/>
        </p:nvSpPr>
        <p:spPr>
          <a:xfrm>
            <a:off x="9932908" y="4368998"/>
            <a:ext cx="3022521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Formazione specialistica</a:t>
            </a:r>
            <a:endParaRPr lang="en-US" sz="2050" dirty="0"/>
          </a:p>
        </p:txBody>
      </p:sp>
      <p:sp>
        <p:nvSpPr>
          <p:cNvPr id="12" name="Text 8"/>
          <p:cNvSpPr/>
          <p:nvPr/>
        </p:nvSpPr>
        <p:spPr>
          <a:xfrm>
            <a:off x="9932908" y="4820603"/>
            <a:ext cx="3966567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Capacità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gestionale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delle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complicanze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e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conoscenza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delle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tecniche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chirurgiche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e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dei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materiali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protesici</a:t>
            </a:r>
            <a:r>
              <a:rPr lang="en-US" sz="16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endParaRPr lang="en-US" sz="16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745" y="1644491"/>
            <a:ext cx="4608909" cy="460890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99549" y="4894243"/>
            <a:ext cx="312420" cy="390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0"/>
          <p:cNvSpPr/>
          <p:nvPr/>
        </p:nvSpPr>
        <p:spPr>
          <a:xfrm>
            <a:off x="1240988" y="4368998"/>
            <a:ext cx="345650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Sorveglianza postoperatoria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30925" y="4820603"/>
            <a:ext cx="3966567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Follow-up strutturato con screening dei sintomi. Imaging precoce quando indicato.</a:t>
            </a:r>
            <a:endParaRPr lang="en-US" sz="16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745" y="1644491"/>
            <a:ext cx="4608909" cy="460890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18193" y="4894243"/>
            <a:ext cx="312420" cy="390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450" dirty="0"/>
          </a:p>
        </p:txBody>
      </p:sp>
      <p:sp>
        <p:nvSpPr>
          <p:cNvPr id="19" name="Text 13"/>
          <p:cNvSpPr/>
          <p:nvPr/>
        </p:nvSpPr>
        <p:spPr>
          <a:xfrm>
            <a:off x="1715273" y="6576298"/>
            <a:ext cx="13168551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00"/>
              </a:lnSpc>
            </a:pPr>
            <a:r>
              <a:rPr lang="en-US" sz="1600" b="1" dirty="0" smtClean="0">
                <a:solidFill>
                  <a:srgbClr val="1E3063"/>
                </a:solidFill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071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        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44709" y="723186"/>
            <a:ext cx="7627382" cy="128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Epidemiologia della Migrazione Intratoracica</a:t>
            </a:r>
            <a:endParaRPr lang="en-US" sz="4000" dirty="0"/>
          </a:p>
        </p:txBody>
      </p:sp>
      <p:sp>
        <p:nvSpPr>
          <p:cNvPr id="13" name="Text 10"/>
          <p:cNvSpPr/>
          <p:nvPr/>
        </p:nvSpPr>
        <p:spPr>
          <a:xfrm>
            <a:off x="6419023" y="6259682"/>
            <a:ext cx="7627382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L'incidenza aumenta nei casi di limitata esperienza chirurgica. I casi tardivi presentano maggiore complessità di trattamento.</a:t>
            </a:r>
            <a:endParaRPr lang="en-US" sz="1500" b="1" dirty="0"/>
          </a:p>
        </p:txBody>
      </p:sp>
      <p:pic>
        <p:nvPicPr>
          <p:cNvPr id="14" name="Picture 2" descr="https://cdn.gamma.app/jarttlzruygrsj7/generated-images/M79935e9WGkAHWrDfyK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36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4111" y="2922744"/>
            <a:ext cx="4589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Incidenza tra  </a:t>
            </a:r>
            <a:r>
              <a:rPr lang="it-IT" sz="3200" b="1" dirty="0"/>
              <a:t>0,4% </a:t>
            </a:r>
            <a:r>
              <a:rPr lang="it-IT" sz="3200" b="1" dirty="0" smtClean="0"/>
              <a:t>e </a:t>
            </a:r>
            <a:r>
              <a:rPr lang="it-IT" sz="3200" b="1" dirty="0"/>
              <a:t>2,5%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068" y="3940686"/>
            <a:ext cx="410705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32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486400" cy="73041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925354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Timing della Manifestazione Clinica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488430" y="2675692"/>
            <a:ext cx="30480" cy="4628436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6701671" y="2904173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6244709" y="2675692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6317397" y="2705636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571661" y="275010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Fase Precoce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571661" y="3236238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Entro 6 mesi dall'intervento. Sintomatologia spesso lieve. Buona risposta alla terapia conservativa.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701671" y="4591407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6244709" y="4362926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317397" y="4392870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571661" y="443734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Fase Intermedia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571661" y="4923472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 6 e 12 mesi. Sintomi progressivi. Richiede valutazione specialistica.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701671" y="6278642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6244709" y="605016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6317397" y="6080105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571661" y="612457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Fase Tardiva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571661" y="6610707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Oltre 12 mesi. Sintomatologia severa. Maggiore difficoltà terapeutica.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8963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739269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8489"/>
            <a:ext cx="75564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l'incidenza</a:t>
            </a:r>
            <a:r>
              <a:rPr lang="en-US" sz="3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3550" dirty="0" err="1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aumenta</a:t>
            </a:r>
            <a:r>
              <a:rPr lang="en-US" sz="35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3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progressivamente con il tempo di follow-up: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80190" y="320456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Complicanza che può manifestarsi anche a distanza di anni dall'intervento primario. In particolare, il tasso di migrazione transiatale a 1, 2 e 3 anni è risultato rispettivamente dello 0,7%, 1,3% e 1,7%.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1132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Importanza di un follow-up prolungato per la corretta valutazione di questa complicanza.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528163" y="589228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Transhiatal Migration After Laparoscopic Sleeve Gastrectomy: Myth or Reality? A Multicenter, Retrospective Study on the Incidence and Clinical Impact.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Termine P, et al. Obes Surg. 2021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xmlns="" val="38283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73306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50263"/>
            <a:ext cx="7627382" cy="128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Fisiopatologia della Migrazione Gastrica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2725460"/>
            <a:ext cx="974884" cy="14512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12010" y="2920365"/>
            <a:ext cx="2595682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Alterazione Anatomica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12010" y="3357920"/>
            <a:ext cx="6360081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Modificazione dell'architettura gastroesofagea post-LSG. Mobilizzazione del tubulo gastrico.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709" y="4176713"/>
            <a:ext cx="974884" cy="14512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2010" y="4371618"/>
            <a:ext cx="2565678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Gradiente Pressorio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12010" y="4809173"/>
            <a:ext cx="6360081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Differenza di pressione tra torace e addome. Forze di trazione verso l'alto.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709" y="5627965"/>
            <a:ext cx="974884" cy="14512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12010" y="5822871"/>
            <a:ext cx="2565678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Debolezza Tissutale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12010" y="6260425"/>
            <a:ext cx="6360081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Allargamento dello iato esofageo. Rilassamento dei tessuti di supporto.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7682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Fattori di Rischio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0301050" y="46464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Tecnica Chirurgica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9740503" y="5177909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Dissezione eccessiva dell'angolo di His. Mancata riparazione di ernia iatale preesistente.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5633" y="304490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552462"/>
            <a:ext cx="31984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Anatomia Preoperatoria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04288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Ernia iatale preesistente. Anomalie congenite del </a:t>
            </a:r>
            <a:r>
              <a:rPr lang="en-US" sz="175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diaframma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Tessuto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connettivo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debole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75201" y="304490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631990" y="2375297"/>
            <a:ext cx="28855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Fattori</a:t>
            </a: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200" dirty="0" err="1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Costituzionali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55715" y="2924770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BMI molto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elevato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con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aumento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della </a:t>
            </a:r>
            <a:r>
              <a:rPr lang="en-US" sz="175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pressione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intra-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addominale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BPCO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tosse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cronica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stipsi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75201" y="530447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Fattori</a:t>
            </a: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200" dirty="0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Post-</a:t>
            </a:r>
            <a:r>
              <a:rPr lang="en-US" sz="2200" dirty="0" err="1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Operatori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31399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850"/>
              </a:lnSpc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BMI molto elevato. Dimagrimento </a:t>
            </a:r>
            <a:r>
              <a:rPr lang="en-US" sz="175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rapido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post-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chirurgia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Vomito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ricorrente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sz="175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stipsi</a:t>
            </a:r>
            <a:r>
              <a:rPr lang="en-US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PO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15633" y="530447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559855" y="3587448"/>
            <a:ext cx="5524262" cy="677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Presentazione Clinica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" y="4552474"/>
            <a:ext cx="365760" cy="3657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8666" y="5162074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Sintomi Precoci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8666" y="5717500"/>
            <a:ext cx="4017883" cy="1040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Reflusso gastroesofageo refrattario. Dispnea da sforzo. Dolore epigastrico o toracico.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5" y="4552474"/>
            <a:ext cx="365760" cy="45910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13045" y="5255419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Sintomi Tardivi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313045" y="5810845"/>
            <a:ext cx="4017883" cy="1040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Disfagia progressiva. Dolore toracico severo. Rigurgito alimentare. Calo ponderale inappropriato.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424" y="4552474"/>
            <a:ext cx="365760" cy="45910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867424" y="5255419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Segni di Allarme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867424" y="5810845"/>
            <a:ext cx="4017883" cy="1040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Dolore toracico acuto. Insufficienza respiratoria. Shock settico in caso di necrosi.</a:t>
            </a:r>
            <a:endParaRPr lang="en-US" sz="1700" dirty="0"/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2F64FFC1-D8E6-E342-CC38-D1F73C06A0CD}"/>
              </a:ext>
            </a:extLst>
          </p:cNvPr>
          <p:cNvSpPr txBox="1"/>
          <p:nvPr/>
        </p:nvSpPr>
        <p:spPr>
          <a:xfrm>
            <a:off x="5636942" y="3868802"/>
            <a:ext cx="11273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04440E04-645D-308D-C147-C50F9EF99299}"/>
              </a:ext>
            </a:extLst>
          </p:cNvPr>
          <p:cNvSpPr txBox="1"/>
          <p:nvPr/>
        </p:nvSpPr>
        <p:spPr>
          <a:xfrm>
            <a:off x="5570034" y="3629051"/>
            <a:ext cx="1131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3184" y="167372"/>
            <a:ext cx="40179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034" y="828510"/>
            <a:ext cx="3448118" cy="24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" y="828511"/>
            <a:ext cx="3835003" cy="24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13045" y="7042338"/>
            <a:ext cx="1257062" cy="11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6570107" y="7455877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Intrathoracic</a:t>
            </a:r>
            <a:r>
              <a:rPr lang="en-US" sz="1200" b="1" dirty="0" smtClean="0">
                <a:solidFill>
                  <a:schemeClr val="bg1"/>
                </a:solidFill>
              </a:rPr>
              <a:t> Migration of Gastric Sleeve Affects Weight Loss as well as GERD-an Analysis of Remnant Gastric Morphology for 100 Patients at One Year After Laparoscopic Sleeve </a:t>
            </a:r>
            <a:r>
              <a:rPr lang="en-US" sz="1200" b="1" dirty="0" err="1" smtClean="0">
                <a:solidFill>
                  <a:schemeClr val="bg1"/>
                </a:solidFill>
              </a:rPr>
              <a:t>Gastrectomy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err="1" smtClean="0">
                <a:solidFill>
                  <a:schemeClr val="bg1"/>
                </a:solidFill>
              </a:rPr>
              <a:t>Seung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joon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Choi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et</a:t>
            </a:r>
            <a:r>
              <a:rPr lang="it-IT" sz="1200" dirty="0" smtClean="0">
                <a:solidFill>
                  <a:schemeClr val="bg1"/>
                </a:solidFill>
              </a:rPr>
              <a:t> al. 2021 </a:t>
            </a:r>
            <a:r>
              <a:rPr lang="it-IT" sz="1200" dirty="0" err="1" smtClean="0">
                <a:solidFill>
                  <a:schemeClr val="bg1"/>
                </a:solidFill>
              </a:rPr>
              <a:t>Jul</a:t>
            </a:r>
            <a:r>
              <a:rPr lang="it-IT" sz="1200" dirty="0" smtClean="0">
                <a:solidFill>
                  <a:schemeClr val="bg1"/>
                </a:solidFill>
              </a:rPr>
              <a:t>;31(7):2878-2886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017014" y="765096"/>
            <a:ext cx="464939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Diagnosi Strumentale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10046970" y="1604248"/>
            <a:ext cx="22860" cy="4581287"/>
          </a:xfrm>
          <a:prstGeom prst="roundRect">
            <a:avLst>
              <a:gd name="adj" fmla="val 714420"/>
            </a:avLst>
          </a:prstGeom>
          <a:solidFill>
            <a:srgbClr val="B4CCE3"/>
          </a:solidFill>
          <a:ln/>
        </p:spPr>
      </p:sp>
      <p:sp>
        <p:nvSpPr>
          <p:cNvPr id="5" name="Shape 2"/>
          <p:cNvSpPr/>
          <p:nvPr/>
        </p:nvSpPr>
        <p:spPr>
          <a:xfrm>
            <a:off x="9332774" y="1796891"/>
            <a:ext cx="544354" cy="22860"/>
          </a:xfrm>
          <a:prstGeom prst="roundRect">
            <a:avLst>
              <a:gd name="adj" fmla="val 714420"/>
            </a:avLst>
          </a:prstGeom>
          <a:solidFill>
            <a:srgbClr val="B4CCE3"/>
          </a:solidFill>
          <a:ln/>
        </p:spPr>
      </p:sp>
      <p:sp>
        <p:nvSpPr>
          <p:cNvPr id="6" name="Shape 3"/>
          <p:cNvSpPr/>
          <p:nvPr/>
        </p:nvSpPr>
        <p:spPr>
          <a:xfrm>
            <a:off x="9854267" y="1604248"/>
            <a:ext cx="408265" cy="408265"/>
          </a:xfrm>
          <a:prstGeom prst="roundRect">
            <a:avLst>
              <a:gd name="adj" fmla="val 40003"/>
            </a:avLst>
          </a:prstGeom>
          <a:solidFill>
            <a:srgbClr val="CEE6FD"/>
          </a:solidFill>
          <a:ln/>
        </p:spPr>
      </p:sp>
      <p:sp>
        <p:nvSpPr>
          <p:cNvPr id="7" name="Text 4"/>
          <p:cNvSpPr/>
          <p:nvPr/>
        </p:nvSpPr>
        <p:spPr>
          <a:xfrm>
            <a:off x="9922252" y="1638240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6882884" y="166651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Radiografia Toracica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2058829"/>
            <a:ext cx="2870954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Primo approccio diagnostico. Evidenzia ombra gastrica nel torace. Limitata sensibilità.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10239673" y="2885599"/>
            <a:ext cx="544354" cy="22860"/>
          </a:xfrm>
          <a:prstGeom prst="roundRect">
            <a:avLst>
              <a:gd name="adj" fmla="val 714420"/>
            </a:avLst>
          </a:prstGeom>
          <a:solidFill>
            <a:srgbClr val="B4CCE3"/>
          </a:solidFill>
          <a:ln/>
        </p:spPr>
      </p:sp>
      <p:sp>
        <p:nvSpPr>
          <p:cNvPr id="11" name="Shape 8"/>
          <p:cNvSpPr/>
          <p:nvPr/>
        </p:nvSpPr>
        <p:spPr>
          <a:xfrm>
            <a:off x="9854267" y="2692956"/>
            <a:ext cx="408265" cy="408265"/>
          </a:xfrm>
          <a:prstGeom prst="roundRect">
            <a:avLst>
              <a:gd name="adj" fmla="val 40003"/>
            </a:avLst>
          </a:prstGeom>
          <a:solidFill>
            <a:srgbClr val="CEE6FD"/>
          </a:solidFill>
          <a:ln/>
        </p:spPr>
      </p:sp>
      <p:sp>
        <p:nvSpPr>
          <p:cNvPr id="12" name="Text 9"/>
          <p:cNvSpPr/>
          <p:nvPr/>
        </p:nvSpPr>
        <p:spPr>
          <a:xfrm>
            <a:off x="9922252" y="2726948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6882884" y="3422333"/>
            <a:ext cx="2268260" cy="301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TC con MDC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669842" y="3716238"/>
            <a:ext cx="2870954" cy="1161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Gold standard diagnostico. Definisce anatomia e complicanze. Fondamentale per pianificazione chirurgica.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9332774" y="3874889"/>
            <a:ext cx="544354" cy="22860"/>
          </a:xfrm>
          <a:prstGeom prst="roundRect">
            <a:avLst>
              <a:gd name="adj" fmla="val 714420"/>
            </a:avLst>
          </a:prstGeom>
          <a:solidFill>
            <a:srgbClr val="B4CCE3"/>
          </a:solidFill>
          <a:ln/>
        </p:spPr>
      </p:sp>
      <p:sp>
        <p:nvSpPr>
          <p:cNvPr id="16" name="Shape 13"/>
          <p:cNvSpPr/>
          <p:nvPr/>
        </p:nvSpPr>
        <p:spPr>
          <a:xfrm>
            <a:off x="9854267" y="3682246"/>
            <a:ext cx="408265" cy="408265"/>
          </a:xfrm>
          <a:prstGeom prst="roundRect">
            <a:avLst>
              <a:gd name="adj" fmla="val 40003"/>
            </a:avLst>
          </a:prstGeom>
          <a:solidFill>
            <a:srgbClr val="CEE6FD"/>
          </a:solidFill>
          <a:ln/>
        </p:spPr>
      </p:sp>
      <p:sp>
        <p:nvSpPr>
          <p:cNvPr id="17" name="Text 14"/>
          <p:cNvSpPr/>
          <p:nvPr/>
        </p:nvSpPr>
        <p:spPr>
          <a:xfrm>
            <a:off x="9922252" y="3716238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11051679" y="4422041"/>
            <a:ext cx="2302193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Endoscopia Digestiva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934856" y="4864179"/>
            <a:ext cx="2870954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Valuta mucosa e stenosi. Identifica ischemia tissutale. </a:t>
            </a:r>
            <a:r>
              <a:rPr lang="en-US" sz="14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Presenza</a:t>
            </a:r>
            <a:r>
              <a:rPr lang="en-US" sz="14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di </a:t>
            </a:r>
            <a:r>
              <a:rPr lang="en-US" sz="14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esofago</a:t>
            </a:r>
            <a:r>
              <a:rPr lang="en-US" sz="14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di Barret, </a:t>
            </a:r>
            <a:r>
              <a:rPr lang="en-US" sz="14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Raramente</a:t>
            </a:r>
            <a:r>
              <a:rPr lang="en-US" sz="14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terapeutica.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10239673" y="4864179"/>
            <a:ext cx="544354" cy="22860"/>
          </a:xfrm>
          <a:prstGeom prst="roundRect">
            <a:avLst>
              <a:gd name="adj" fmla="val 714420"/>
            </a:avLst>
          </a:prstGeom>
          <a:solidFill>
            <a:srgbClr val="B4CCE3"/>
          </a:solidFill>
          <a:ln/>
        </p:spPr>
      </p:sp>
      <p:sp>
        <p:nvSpPr>
          <p:cNvPr id="21" name="Shape 18"/>
          <p:cNvSpPr/>
          <p:nvPr/>
        </p:nvSpPr>
        <p:spPr>
          <a:xfrm>
            <a:off x="9854267" y="4671536"/>
            <a:ext cx="408265" cy="408265"/>
          </a:xfrm>
          <a:prstGeom prst="roundRect">
            <a:avLst>
              <a:gd name="adj" fmla="val 40003"/>
            </a:avLst>
          </a:prstGeom>
          <a:solidFill>
            <a:srgbClr val="CEE6FD"/>
          </a:solidFill>
          <a:ln/>
        </p:spPr>
      </p:sp>
      <p:sp>
        <p:nvSpPr>
          <p:cNvPr id="22" name="Text 19"/>
          <p:cNvSpPr/>
          <p:nvPr/>
        </p:nvSpPr>
        <p:spPr>
          <a:xfrm>
            <a:off x="9922252" y="4705529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100" dirty="0"/>
          </a:p>
        </p:txBody>
      </p:sp>
      <p:sp>
        <p:nvSpPr>
          <p:cNvPr id="23" name="Text 20"/>
          <p:cNvSpPr/>
          <p:nvPr/>
        </p:nvSpPr>
        <p:spPr>
          <a:xfrm>
            <a:off x="10784027" y="2443460"/>
            <a:ext cx="2569845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Studio Contrastografico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0784027" y="2811423"/>
            <a:ext cx="2870954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Visualizza transito e passaggio. Utile per valutazione funzionale. Complementare alla TC.</a:t>
            </a:r>
            <a:endParaRPr lang="en-US" sz="1400" dirty="0"/>
          </a:p>
        </p:txBody>
      </p:sp>
      <p:pic>
        <p:nvPicPr>
          <p:cNvPr id="1026" name="Picture 2" descr="C:\Users\utente\Downloads\RzbuvLhRfi08PhkCkQm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0190" cy="7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6430297" y="5735002"/>
            <a:ext cx="3110498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dirty="0" err="1" smtClean="0">
                <a:solidFill>
                  <a:schemeClr val="tx2"/>
                </a:solidFill>
                <a:latin typeface="Instrument Sans Medium" charset="0"/>
              </a:rPr>
              <a:t>Ph-metria</a:t>
            </a:r>
            <a:r>
              <a:rPr lang="it-IT" dirty="0" smtClean="0">
                <a:solidFill>
                  <a:schemeClr val="tx2"/>
                </a:solidFill>
                <a:latin typeface="Instrument Sans Medium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Instrument Sans Medium" charset="0"/>
              </a:rPr>
              <a:t>e </a:t>
            </a:r>
            <a:r>
              <a:rPr lang="it-IT" dirty="0" err="1" smtClean="0">
                <a:solidFill>
                  <a:schemeClr val="tx2"/>
                </a:solidFill>
                <a:latin typeface="Instrument Sans Medium" charset="0"/>
              </a:rPr>
              <a:t>manometria</a:t>
            </a:r>
            <a:r>
              <a:rPr lang="it-IT" dirty="0" smtClean="0">
                <a:solidFill>
                  <a:schemeClr val="tx2"/>
                </a:solidFill>
                <a:latin typeface="Instrument Sans Medium" charset="0"/>
              </a:rPr>
              <a:t> esofagea </a:t>
            </a:r>
            <a:endParaRPr lang="it-IT" dirty="0" smtClean="0">
              <a:solidFill>
                <a:schemeClr val="tx2"/>
              </a:solidFill>
              <a:latin typeface="Instrument Sans Medium" charset="0"/>
            </a:endParaRPr>
          </a:p>
          <a:p>
            <a:pPr algn="r"/>
            <a:r>
              <a:rPr lang="it-IT" sz="1400" dirty="0" smtClean="0">
                <a:solidFill>
                  <a:schemeClr val="tx2"/>
                </a:solidFill>
                <a:latin typeface="Instrument Sans Medium" charset="0"/>
              </a:rPr>
              <a:t>quantificare </a:t>
            </a:r>
            <a:r>
              <a:rPr lang="it-IT" sz="1400" dirty="0" smtClean="0">
                <a:solidFill>
                  <a:schemeClr val="tx2"/>
                </a:solidFill>
                <a:latin typeface="Instrument Sans Medium" charset="0"/>
              </a:rPr>
              <a:t>oggettivamente l'entità </a:t>
            </a:r>
            <a:r>
              <a:rPr lang="it-IT" sz="1400" dirty="0" smtClean="0">
                <a:solidFill>
                  <a:schemeClr val="tx2"/>
                </a:solidFill>
                <a:latin typeface="Instrument Sans Medium" charset="0"/>
              </a:rPr>
              <a:t>del </a:t>
            </a:r>
            <a:r>
              <a:rPr lang="it-IT" sz="1400" dirty="0" smtClean="0">
                <a:solidFill>
                  <a:schemeClr val="tx2"/>
                </a:solidFill>
                <a:latin typeface="Instrument Sans Medium" charset="0"/>
              </a:rPr>
              <a:t>reflusso acido e </a:t>
            </a:r>
            <a:r>
              <a:rPr lang="it-IT" sz="1400" dirty="0" smtClean="0">
                <a:solidFill>
                  <a:schemeClr val="tx2"/>
                </a:solidFill>
                <a:latin typeface="Instrument Sans Medium" charset="0"/>
              </a:rPr>
              <a:t>le </a:t>
            </a:r>
            <a:r>
              <a:rPr lang="it-IT" sz="1400" dirty="0" smtClean="0">
                <a:solidFill>
                  <a:schemeClr val="tx2"/>
                </a:solidFill>
                <a:latin typeface="Instrument Sans Medium" charset="0"/>
              </a:rPr>
              <a:t>alterazioni della motilità esofagea</a:t>
            </a:r>
            <a:endParaRPr lang="it-IT" sz="1400" dirty="0">
              <a:solidFill>
                <a:schemeClr val="tx2"/>
              </a:solidFill>
              <a:latin typeface="Instrument Sans Medium" charset="0"/>
            </a:endParaRPr>
          </a:p>
        </p:txBody>
      </p:sp>
      <p:sp>
        <p:nvSpPr>
          <p:cNvPr id="26" name="Shape 18"/>
          <p:cNvSpPr/>
          <p:nvPr/>
        </p:nvSpPr>
        <p:spPr>
          <a:xfrm>
            <a:off x="9922252" y="6185535"/>
            <a:ext cx="408265" cy="408265"/>
          </a:xfrm>
          <a:prstGeom prst="roundRect">
            <a:avLst>
              <a:gd name="adj" fmla="val 40003"/>
            </a:avLst>
          </a:prstGeom>
          <a:solidFill>
            <a:srgbClr val="CEE6FD"/>
          </a:solidFill>
          <a:ln/>
        </p:spPr>
        <p:txBody>
          <a:bodyPr/>
          <a:lstStyle/>
          <a:p>
            <a:r>
              <a:rPr lang="it-IT" sz="2400" dirty="0" smtClean="0"/>
              <a:t>5</a:t>
            </a:r>
            <a:endParaRPr lang="it-IT" sz="2400" dirty="0"/>
          </a:p>
        </p:txBody>
      </p:sp>
      <p:sp>
        <p:nvSpPr>
          <p:cNvPr id="28" name="Shape 17"/>
          <p:cNvSpPr/>
          <p:nvPr/>
        </p:nvSpPr>
        <p:spPr>
          <a:xfrm>
            <a:off x="9402765" y="6445864"/>
            <a:ext cx="544354" cy="22860"/>
          </a:xfrm>
          <a:prstGeom prst="roundRect">
            <a:avLst>
              <a:gd name="adj" fmla="val 714420"/>
            </a:avLst>
          </a:prstGeom>
          <a:solidFill>
            <a:srgbClr val="B4CCE3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1414</Words>
  <Application>Microsoft Office PowerPoint</Application>
  <PresentationFormat>Personalizzato</PresentationFormat>
  <Paragraphs>206</Paragraphs>
  <Slides>23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Arial</vt:lpstr>
      <vt:lpstr>Petrona Bold</vt:lpstr>
      <vt:lpstr>Calibri</vt:lpstr>
      <vt:lpstr>Instrument Sans Medium</vt:lpstr>
      <vt:lpstr>Instrument Sans Semi Bold</vt:lpstr>
      <vt:lpstr>Barlow Bold</vt:lpstr>
      <vt:lpstr>Montserrat</vt:lpstr>
      <vt:lpstr>Kanit Light</vt:lpstr>
      <vt:lpstr>Martel Sans</vt:lpstr>
      <vt:lpstr>Times New Roman</vt:lpstr>
      <vt:lpstr>var(--awb-typography1-font-family)</vt:lpstr>
      <vt:lpstr>Office Theme</vt:lpstr>
      <vt:lpstr>MIGRAZIONE GASTRICA INTRATORACICA DOPO LSG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         Grazie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uprchgen2</cp:lastModifiedBy>
  <cp:revision>83</cp:revision>
  <dcterms:created xsi:type="dcterms:W3CDTF">2025-04-29T13:12:08Z</dcterms:created>
  <dcterms:modified xsi:type="dcterms:W3CDTF">2025-05-05T10:29:26Z</dcterms:modified>
</cp:coreProperties>
</file>